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257" r:id="rId5"/>
    <p:sldId id="270" r:id="rId6"/>
    <p:sldId id="283" r:id="rId7"/>
    <p:sldId id="284" r:id="rId8"/>
    <p:sldId id="282" r:id="rId9"/>
    <p:sldId id="281" r:id="rId10"/>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je Solle" initials="MS" lastIdx="1" clrIdx="0">
    <p:extLst>
      <p:ext uri="{19B8F6BF-5375-455C-9EA6-DF929625EA0E}">
        <p15:presenceInfo xmlns:p15="http://schemas.microsoft.com/office/powerpoint/2012/main" userId="S::pm.solle@noorderpoort.nl::aa2ec6e0-f6df-41d1-9167-7cd823556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59" d="100"/>
          <a:sy n="59" d="100"/>
        </p:scale>
        <p:origin x="964" y="4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38BD74-03A7-4083-9656-4695B77D0FB3}" type="datetime1">
              <a:rPr lang="nl-NL" smtClean="0"/>
              <a:t>8-10-2019</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nl-NL" smtClean="0"/>
              <a:t>‹nr.›</a:t>
            </a:fld>
            <a:endParaRPr lang="nl-NL"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7814101-8B39-4E53-A2E2-FEE6AEE714ED}" type="datetime1">
              <a:rPr lang="nl-NL" noProof="0" smtClean="0"/>
              <a:t>8-10-2019</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nl-NL" noProof="0" smtClean="0"/>
              <a:t>‹nr.›</a:t>
            </a:fld>
            <a:endParaRPr lang="nl-NL"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a:t>
            </a:fld>
            <a:endParaRPr lang="nl-NL" dirty="0"/>
          </a:p>
        </p:txBody>
      </p:sp>
    </p:spTree>
    <p:extLst>
      <p:ext uri="{BB962C8B-B14F-4D97-AF65-F5344CB8AC3E}">
        <p14:creationId xmlns:p14="http://schemas.microsoft.com/office/powerpoint/2010/main" val="175223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2</a:t>
            </a:fld>
            <a:endParaRPr lang="nl-NL" dirty="0"/>
          </a:p>
        </p:txBody>
      </p:sp>
    </p:spTree>
    <p:extLst>
      <p:ext uri="{BB962C8B-B14F-4D97-AF65-F5344CB8AC3E}">
        <p14:creationId xmlns:p14="http://schemas.microsoft.com/office/powerpoint/2010/main" val="132656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Residentieel = 24 uurs zorg</a:t>
            </a:r>
          </a:p>
        </p:txBody>
      </p:sp>
      <p:sp>
        <p:nvSpPr>
          <p:cNvPr id="4" name="Tijdelijke aanduiding voor dianummer 3"/>
          <p:cNvSpPr>
            <a:spLocks noGrp="1"/>
          </p:cNvSpPr>
          <p:nvPr>
            <p:ph type="sldNum" sz="quarter" idx="5"/>
          </p:nvPr>
        </p:nvSpPr>
        <p:spPr/>
        <p:txBody>
          <a:bodyPr/>
          <a:lstStyle/>
          <a:p>
            <a:pPr rtl="0"/>
            <a:fld id="{5534C2EF-8A97-4DAF-B099-E567883644D6}" type="slidenum">
              <a:rPr lang="nl-NL" noProof="0" smtClean="0"/>
              <a:t>3</a:t>
            </a:fld>
            <a:endParaRPr lang="nl-NL" noProof="0" dirty="0"/>
          </a:p>
        </p:txBody>
      </p:sp>
    </p:spTree>
    <p:extLst>
      <p:ext uri="{BB962C8B-B14F-4D97-AF65-F5344CB8AC3E}">
        <p14:creationId xmlns:p14="http://schemas.microsoft.com/office/powerpoint/2010/main" val="106020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rtl="0"/>
            <a:fld id="{5534C2EF-8A97-4DAF-B099-E567883644D6}" type="slidenum">
              <a:rPr lang="nl-NL" noProof="0" smtClean="0"/>
              <a:t>5</a:t>
            </a:fld>
            <a:endParaRPr lang="nl-NL" noProof="0" dirty="0"/>
          </a:p>
        </p:txBody>
      </p:sp>
    </p:spTree>
    <p:extLst>
      <p:ext uri="{BB962C8B-B14F-4D97-AF65-F5344CB8AC3E}">
        <p14:creationId xmlns:p14="http://schemas.microsoft.com/office/powerpoint/2010/main" val="8824879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el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nl-NL" noProof="0"/>
              <a:t>Klik om stijl te bewerken</a:t>
            </a:r>
            <a:endParaRPr lang="nl-NL" noProof="0" dirty="0"/>
          </a:p>
        </p:txBody>
      </p:sp>
      <p:sp>
        <p:nvSpPr>
          <p:cNvPr id="3" name="Ondertitel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e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7" name="Vrije v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
        <p:nvSpPr>
          <p:cNvPr id="18" name="Vrije v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Tijdelijke aanduiding voor tekst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ri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nl-NL" noProof="0"/>
              <a:t>Klik om stijl te bewerken</a:t>
            </a:r>
            <a:endParaRPr lang="nl-NL" noProof="0" dirty="0"/>
          </a:p>
        </p:txBody>
      </p:sp>
      <p:sp>
        <p:nvSpPr>
          <p:cNvPr id="7" name="Vrije v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8" name="Vrije v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jf afbeeldingen">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el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8" name="Vrije v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9" name="Tijdelijke aanduiding voor afbeelding 8" descr="Een lege tijdelijke aanduiding om een afbeelding toe te voegen. Klik op de tijdelijke aanduiding en selecteer de afbeelding die u wilt toevoege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0" name="Vrije v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1" name="Tijdelijke aanduiding voor afbeelding 10" descr="Een lege tijdelijke aanduiding om een afbeelding toe te voegen. Klik op de tijdelijke aanduiding en selecteer de afbeelding die u wilt toevoege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4" name="Vrije v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Vrije v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1" name="Tijdelijke aanduiding voor afbeelding 20" descr="Een lege tijdelijke aanduiding om een afbeelding toe te voegen. Klik op de tijdelijke aanduiding en selecteer de afbeelding die u wilt toevoege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692FC5D0-A9B6-4A9A-B84B-4C35602B92DC}" type="datetime1">
              <a:rPr lang="nl-NL" noProof="0" smtClean="0"/>
              <a:t>8-10-2019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365125"/>
            <a:ext cx="1828799" cy="4940300"/>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1524000" y="365125"/>
            <a:ext cx="6858000" cy="4940300"/>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E4060A10-9BDB-4A39-8F8E-B3B916D051BD}" type="datetime1">
              <a:rPr lang="nl-NL" noProof="0" smtClean="0"/>
              <a:t>8-10-2019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97D8B4BC-A3B7-45E8-B1A9-F67A59EFAC59}" type="datetime1">
              <a:rPr lang="nl-NL" noProof="0" smtClean="0"/>
              <a:t>8-10-2019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el 1"/>
          <p:cNvSpPr>
            <a:spLocks noGrp="1"/>
          </p:cNvSpPr>
          <p:nvPr>
            <p:ph type="title"/>
          </p:nvPr>
        </p:nvSpPr>
        <p:spPr>
          <a:xfrm>
            <a:off x="3352800" y="533400"/>
            <a:ext cx="7315200" cy="1828800"/>
          </a:xfrm>
        </p:spPr>
        <p:txBody>
          <a:bodyPr rtlCol="0" anchor="b">
            <a:normAutofit/>
          </a:bodyPr>
          <a:lstStyle>
            <a:lvl1pPr>
              <a:defRPr sz="44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Klikken om de tekststijl van het model te bewerken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152400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27888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F5BFE02D-3BAB-4EB8-88B9-2E39B88ABF34}" type="datetime1">
              <a:rPr lang="nl-NL" noProof="0" smtClean="0"/>
              <a:t>8-10-2019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152400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6" name="Tijdelijke aanduiding voor inhoud 5"/>
          <p:cNvSpPr>
            <a:spLocks noGrp="1"/>
          </p:cNvSpPr>
          <p:nvPr>
            <p:ph sz="quarter" idx="4"/>
          </p:nvPr>
        </p:nvSpPr>
        <p:spPr>
          <a:xfrm>
            <a:off x="627888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voettekst 7"/>
          <p:cNvSpPr>
            <a:spLocks noGrp="1"/>
          </p:cNvSpPr>
          <p:nvPr>
            <p:ph type="ftr" sz="quarter" idx="11"/>
          </p:nvPr>
        </p:nvSpPr>
        <p:spPr/>
        <p:txBody>
          <a:bodyPr rtlCol="0"/>
          <a:lstStyle/>
          <a:p>
            <a:pPr rtl="0"/>
            <a:r>
              <a:rPr lang="nl-NL" noProof="0" dirty="0"/>
              <a:t>Een voettekst toevoegen</a:t>
            </a:r>
          </a:p>
        </p:txBody>
      </p:sp>
      <p:sp>
        <p:nvSpPr>
          <p:cNvPr id="7" name="Tijdelijke aanduiding voor datum 6"/>
          <p:cNvSpPr>
            <a:spLocks noGrp="1"/>
          </p:cNvSpPr>
          <p:nvPr>
            <p:ph type="dt" sz="half" idx="10"/>
          </p:nvPr>
        </p:nvSpPr>
        <p:spPr/>
        <p:txBody>
          <a:bodyPr rtlCol="0"/>
          <a:lstStyle/>
          <a:p>
            <a:pPr rtl="0"/>
            <a:fld id="{2A5E6550-B4F4-4AB5-8CAF-087A6645B768}" type="datetime1">
              <a:rPr lang="nl-NL" noProof="0" smtClean="0"/>
              <a:t>8-10-2019</a:t>
            </a:fld>
            <a:endParaRPr lang="nl-NL" noProof="0" dirty="0"/>
          </a:p>
        </p:txBody>
      </p:sp>
      <p:sp>
        <p:nvSpPr>
          <p:cNvPr id="9" name="Tijdelijke aanduiding voor dianummer 8"/>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3" name="Tijdelijke aanduiding voor datum 2"/>
          <p:cNvSpPr>
            <a:spLocks noGrp="1"/>
          </p:cNvSpPr>
          <p:nvPr>
            <p:ph type="dt" sz="half" idx="10"/>
          </p:nvPr>
        </p:nvSpPr>
        <p:spPr/>
        <p:txBody>
          <a:bodyPr rtlCol="0"/>
          <a:lstStyle/>
          <a:p>
            <a:pPr rtl="0"/>
            <a:fld id="{B4A81FBC-BED1-4C19-88CE-A334CAC51FCC}" type="datetime1">
              <a:rPr lang="nl-NL" noProof="0" smtClean="0"/>
              <a:t>8-10-2019</a:t>
            </a:fld>
            <a:endParaRPr lang="nl-NL" noProof="0" dirty="0"/>
          </a:p>
        </p:txBody>
      </p:sp>
      <p:sp>
        <p:nvSpPr>
          <p:cNvPr id="5" name="Tijdelijke aanduiding voor dianummer 4"/>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2" name="Tijdelijke aanduiding voor datum 1"/>
          <p:cNvSpPr>
            <a:spLocks noGrp="1"/>
          </p:cNvSpPr>
          <p:nvPr>
            <p:ph type="dt" sz="half" idx="10"/>
          </p:nvPr>
        </p:nvSpPr>
        <p:spPr/>
        <p:txBody>
          <a:bodyPr rtlCol="0"/>
          <a:lstStyle/>
          <a:p>
            <a:pPr rtl="0"/>
            <a:fld id="{37325EDF-C77D-4ADB-9AAC-3506B89C42F0}" type="datetime1">
              <a:rPr lang="nl-NL" noProof="0" smtClean="0"/>
              <a:t>8-10-2019</a:t>
            </a:fld>
            <a:endParaRPr lang="nl-NL" noProof="0" dirty="0"/>
          </a:p>
        </p:txBody>
      </p:sp>
      <p:sp>
        <p:nvSpPr>
          <p:cNvPr id="4" name="Tijdelijke aanduiding voor dianummer 3"/>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1D9B60BA-C05D-4614-B1D5-78DEE3FA06F1}" type="datetime1">
              <a:rPr lang="nl-NL" noProof="0" smtClean="0"/>
              <a:t>8-10-2019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8" name="Vrije v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12" name="Tijdelijke aanduiding voor afbeelding 11" descr="Een lege tijdelijke aanduiding om een afbeelding toe te voegen. Klik op de tijdelijke aanduiding en selecteer de afbeelding die u wilt toevoegen"/>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013F05B5-B324-4AF2-B010-1DAE32D4D6C8}" type="datetime1">
              <a:rPr lang="nl-NL" noProof="0" smtClean="0"/>
              <a:t>8-10-2019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jdelijke aanduiding voor titel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nl-NL" noProof="0" dirty="0"/>
              <a:t>Een voettekst toevoegen</a:t>
            </a:r>
          </a:p>
        </p:txBody>
      </p:sp>
      <p:sp>
        <p:nvSpPr>
          <p:cNvPr id="4" name="Tijdelijke aanduiding voor datum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B643632B-0514-4618-8243-558B1A6931C2}" type="datetime1">
              <a:rPr lang="nl-NL" noProof="0" smtClean="0"/>
              <a:t>8-10-2019</a:t>
            </a:fld>
            <a:endParaRPr lang="nl-NL" noProof="0" dirty="0"/>
          </a:p>
        </p:txBody>
      </p:sp>
      <p:sp>
        <p:nvSpPr>
          <p:cNvPr id="6" name="Tijdelijke aanduiding voor dianumm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nl-NL" noProof="0" smtClean="0"/>
              <a:pPr rtl="0"/>
              <a:t>‹nr.›</a:t>
            </a:fld>
            <a:endParaRPr lang="nl-NL"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Keuzedeel Jeugd- en Opvoedhulp</a:t>
            </a:r>
          </a:p>
        </p:txBody>
      </p:sp>
      <p:sp>
        <p:nvSpPr>
          <p:cNvPr id="3" name="Ondertitel 2"/>
          <p:cNvSpPr>
            <a:spLocks noGrp="1"/>
          </p:cNvSpPr>
          <p:nvPr>
            <p:ph type="subTitle" idx="1"/>
          </p:nvPr>
        </p:nvSpPr>
        <p:spPr/>
        <p:txBody>
          <a:bodyPr rtlCol="0"/>
          <a:lstStyle/>
          <a:p>
            <a:r>
              <a:rPr lang="nl-NL" dirty="0"/>
              <a:t>Module A – les 14</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Programma</a:t>
            </a:r>
          </a:p>
        </p:txBody>
      </p:sp>
      <p:sp>
        <p:nvSpPr>
          <p:cNvPr id="3" name="Tijdelijke aanduiding voor inhoud 2"/>
          <p:cNvSpPr>
            <a:spLocks noGrp="1"/>
          </p:cNvSpPr>
          <p:nvPr>
            <p:ph sz="half" idx="1"/>
          </p:nvPr>
        </p:nvSpPr>
        <p:spPr/>
        <p:txBody>
          <a:bodyPr rtlCol="0">
            <a:normAutofit/>
          </a:bodyPr>
          <a:lstStyle/>
          <a:p>
            <a:pPr marL="285750" indent="-285750">
              <a:buFontTx/>
              <a:buChar char="-"/>
            </a:pPr>
            <a:r>
              <a:rPr lang="nl-NL" dirty="0"/>
              <a:t>Check aanwezigheid</a:t>
            </a:r>
          </a:p>
          <a:p>
            <a:pPr marL="285750" indent="-285750">
              <a:buFontTx/>
              <a:buChar char="-"/>
            </a:pPr>
            <a:r>
              <a:rPr lang="nl-NL" dirty="0"/>
              <a:t>Theorie </a:t>
            </a:r>
          </a:p>
          <a:p>
            <a:pPr marL="285750" indent="-285750">
              <a:buFontTx/>
              <a:buChar char="-"/>
            </a:pPr>
            <a:r>
              <a:rPr lang="nl-NL" dirty="0"/>
              <a:t>Opdrachten</a:t>
            </a:r>
          </a:p>
          <a:p>
            <a:pPr marL="285750" indent="-285750">
              <a:buFontTx/>
              <a:buChar char="-"/>
            </a:pPr>
            <a:r>
              <a:rPr lang="nl-NL" dirty="0"/>
              <a:t>Afsluiting</a:t>
            </a:r>
          </a:p>
          <a:p>
            <a:pPr rtl="0"/>
            <a:endParaRPr lang="nl-NL" dirty="0"/>
          </a:p>
        </p:txBody>
      </p:sp>
      <p:sp>
        <p:nvSpPr>
          <p:cNvPr id="4" name="Tijdelijke aanduiding voor inhoud 3"/>
          <p:cNvSpPr>
            <a:spLocks noGrp="1"/>
          </p:cNvSpPr>
          <p:nvPr>
            <p:ph sz="half" idx="2"/>
          </p:nvPr>
        </p:nvSpPr>
        <p:spPr/>
        <p:txBody>
          <a:bodyPr rtlCol="0">
            <a:normAutofit/>
          </a:bodyPr>
          <a:lstStyle/>
          <a:p>
            <a:pPr rtl="0"/>
            <a:r>
              <a:rPr lang="nl-NL" dirty="0"/>
              <a:t>Doelen?</a:t>
            </a:r>
          </a:p>
          <a:p>
            <a:pPr rtl="0"/>
            <a:endParaRPr lang="nl-NL" dirty="0"/>
          </a:p>
          <a:p>
            <a:pPr rtl="0"/>
            <a:r>
              <a:rPr lang="nl-NL" dirty="0"/>
              <a:t>Aan het eind van deze les, weet je:</a:t>
            </a:r>
          </a:p>
          <a:p>
            <a:pPr rtl="0"/>
            <a:endParaRPr lang="nl-NL" dirty="0"/>
          </a:p>
          <a:p>
            <a:pPr rtl="0"/>
            <a:r>
              <a:rPr lang="nl-NL" dirty="0"/>
              <a:t>Wat het sociaal competentie model is</a:t>
            </a:r>
          </a:p>
          <a:p>
            <a:pPr rtl="0"/>
            <a:r>
              <a:rPr lang="nl-NL" dirty="0"/>
              <a:t>Hoe je dit model kunt toepassen</a:t>
            </a:r>
          </a:p>
          <a:p>
            <a:pPr rtl="0"/>
            <a:endParaRPr lang="nl-NL" dirty="0"/>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CF2CAA-C363-4BA3-B378-B42E3DA4DA2A}"/>
              </a:ext>
            </a:extLst>
          </p:cNvPr>
          <p:cNvSpPr>
            <a:spLocks noGrp="1"/>
          </p:cNvSpPr>
          <p:nvPr>
            <p:ph type="title"/>
          </p:nvPr>
        </p:nvSpPr>
        <p:spPr/>
        <p:txBody>
          <a:bodyPr/>
          <a:lstStyle/>
          <a:p>
            <a:r>
              <a:rPr lang="nl-NL" dirty="0"/>
              <a:t>Het sociaal competentiemodel</a:t>
            </a:r>
          </a:p>
        </p:txBody>
      </p:sp>
      <p:sp>
        <p:nvSpPr>
          <p:cNvPr id="3" name="Tijdelijke aanduiding voor inhoud 2">
            <a:extLst>
              <a:ext uri="{FF2B5EF4-FFF2-40B4-BE49-F238E27FC236}">
                <a16:creationId xmlns:a16="http://schemas.microsoft.com/office/drawing/2014/main" id="{AAE7ACC6-8828-4EA1-ABCF-FF6CA79D4338}"/>
              </a:ext>
            </a:extLst>
          </p:cNvPr>
          <p:cNvSpPr>
            <a:spLocks noGrp="1"/>
          </p:cNvSpPr>
          <p:nvPr>
            <p:ph sz="half" idx="1"/>
          </p:nvPr>
        </p:nvSpPr>
        <p:spPr/>
        <p:txBody>
          <a:bodyPr>
            <a:normAutofit fontScale="92500" lnSpcReduction="10000"/>
          </a:bodyPr>
          <a:lstStyle/>
          <a:p>
            <a:r>
              <a:rPr lang="nl-NL" dirty="0"/>
              <a:t>Een methode in de residentiële hulpverlening</a:t>
            </a:r>
          </a:p>
          <a:p>
            <a:r>
              <a:rPr lang="nl-NL" dirty="0"/>
              <a:t>Gaat uit van de gedachte van kinderen en jongeren bepaalde ontwikkelingstaken in hun leven moeten volbrengen.</a:t>
            </a:r>
          </a:p>
          <a:p>
            <a:endParaRPr lang="nl-NL" dirty="0"/>
          </a:p>
          <a:p>
            <a:r>
              <a:rPr lang="nl-NL" dirty="0"/>
              <a:t>Ontwikkelingstaken???</a:t>
            </a:r>
          </a:p>
          <a:p>
            <a:r>
              <a:rPr lang="nl-NL" dirty="0"/>
              <a:t>VB: Samen spelen, vrienden maken of eigen identiteit ontwikkelen</a:t>
            </a:r>
          </a:p>
        </p:txBody>
      </p:sp>
      <p:sp>
        <p:nvSpPr>
          <p:cNvPr id="4" name="Tijdelijke aanduiding voor inhoud 3">
            <a:extLst>
              <a:ext uri="{FF2B5EF4-FFF2-40B4-BE49-F238E27FC236}">
                <a16:creationId xmlns:a16="http://schemas.microsoft.com/office/drawing/2014/main" id="{D2AC8577-029B-4B4A-BE5E-79D6A4204611}"/>
              </a:ext>
            </a:extLst>
          </p:cNvPr>
          <p:cNvSpPr>
            <a:spLocks noGrp="1"/>
          </p:cNvSpPr>
          <p:nvPr>
            <p:ph sz="half" idx="2"/>
          </p:nvPr>
        </p:nvSpPr>
        <p:spPr/>
        <p:txBody>
          <a:bodyPr>
            <a:normAutofit fontScale="92500" lnSpcReduction="10000"/>
          </a:bodyPr>
          <a:lstStyle/>
          <a:p>
            <a:r>
              <a:rPr lang="nl-NL" dirty="0"/>
              <a:t>Het aanleren van vaardigheden die het kind nog mist</a:t>
            </a:r>
          </a:p>
          <a:p>
            <a:r>
              <a:rPr lang="nl-NL" dirty="0"/>
              <a:t>Gericht op positief gedrag en dit te bekrachtigen</a:t>
            </a:r>
          </a:p>
          <a:p>
            <a:r>
              <a:rPr lang="nl-NL" dirty="0"/>
              <a:t>Negeert negatief gedrag </a:t>
            </a:r>
          </a:p>
          <a:p>
            <a:r>
              <a:rPr lang="nl-NL" dirty="0"/>
              <a:t>Reik een alternatief aan voor negatief gedrag</a:t>
            </a:r>
          </a:p>
          <a:p>
            <a:r>
              <a:rPr lang="nl-NL" dirty="0"/>
              <a:t>Ga hierover in gesprek en stel gezamenlijk doelen op</a:t>
            </a:r>
          </a:p>
        </p:txBody>
      </p:sp>
    </p:spTree>
    <p:extLst>
      <p:ext uri="{BB962C8B-B14F-4D97-AF65-F5344CB8AC3E}">
        <p14:creationId xmlns:p14="http://schemas.microsoft.com/office/powerpoint/2010/main" val="3978656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A53C28-02CD-415B-B175-F1142E49A403}"/>
              </a:ext>
            </a:extLst>
          </p:cNvPr>
          <p:cNvSpPr>
            <a:spLocks noGrp="1"/>
          </p:cNvSpPr>
          <p:nvPr>
            <p:ph type="title"/>
          </p:nvPr>
        </p:nvSpPr>
        <p:spPr/>
        <p:txBody>
          <a:bodyPr/>
          <a:lstStyle/>
          <a:p>
            <a:r>
              <a:rPr lang="nl-NL" dirty="0"/>
              <a:t>Rollenspel</a:t>
            </a:r>
          </a:p>
        </p:txBody>
      </p:sp>
      <p:sp>
        <p:nvSpPr>
          <p:cNvPr id="3" name="Tijdelijke aanduiding voor inhoud 2">
            <a:extLst>
              <a:ext uri="{FF2B5EF4-FFF2-40B4-BE49-F238E27FC236}">
                <a16:creationId xmlns:a16="http://schemas.microsoft.com/office/drawing/2014/main" id="{59A9BE25-52F6-4C6B-B6E1-3CEC3FB8BDF3}"/>
              </a:ext>
            </a:extLst>
          </p:cNvPr>
          <p:cNvSpPr>
            <a:spLocks noGrp="1"/>
          </p:cNvSpPr>
          <p:nvPr>
            <p:ph sz="half" idx="1"/>
          </p:nvPr>
        </p:nvSpPr>
        <p:spPr/>
        <p:txBody>
          <a:bodyPr>
            <a:normAutofit lnSpcReduction="10000"/>
          </a:bodyPr>
          <a:lstStyle/>
          <a:p>
            <a:pPr marL="0" indent="0">
              <a:buNone/>
            </a:pPr>
            <a:r>
              <a:rPr lang="nl-NL" dirty="0"/>
              <a:t>Een pedagogisch werker en een kind: Je werkt op een naschoolse dagbehandeling. Je ziet dat een cliënt tijdens de buitenactiviteit van het terrein gaat. De cliënt weet dat dit tegen de regels is. Bespreek dit met de cliënt</a:t>
            </a:r>
          </a:p>
        </p:txBody>
      </p:sp>
      <p:sp>
        <p:nvSpPr>
          <p:cNvPr id="4" name="Tijdelijke aanduiding voor inhoud 3">
            <a:extLst>
              <a:ext uri="{FF2B5EF4-FFF2-40B4-BE49-F238E27FC236}">
                <a16:creationId xmlns:a16="http://schemas.microsoft.com/office/drawing/2014/main" id="{9CD75175-0537-4411-90DB-9117B6E240F2}"/>
              </a:ext>
            </a:extLst>
          </p:cNvPr>
          <p:cNvSpPr>
            <a:spLocks noGrp="1"/>
          </p:cNvSpPr>
          <p:nvPr>
            <p:ph sz="half" idx="2"/>
          </p:nvPr>
        </p:nvSpPr>
        <p:spPr/>
        <p:txBody>
          <a:bodyPr>
            <a:normAutofit lnSpcReduction="10000"/>
          </a:bodyPr>
          <a:lstStyle/>
          <a:p>
            <a:r>
              <a:rPr lang="nl-NL" dirty="0"/>
              <a:t>Een pedagogisch werker en een jongere: Je werkt op een naschoolse dagbehandeling. Je begeleidt al drie maanden een cliënt en hebt met haar een voortgangsgesprek. Hierin ga je de doelen bespreken die jullie samen hebben opgesteld. Je hebt in de afgelopen maanden gemerkt dat je cliënt er vaak de kantjes van afloopt. Je hebt haar er al eens eerder op aangesproken. Bespreek dit met haar.</a:t>
            </a:r>
          </a:p>
        </p:txBody>
      </p:sp>
    </p:spTree>
    <p:extLst>
      <p:ext uri="{BB962C8B-B14F-4D97-AF65-F5344CB8AC3E}">
        <p14:creationId xmlns:p14="http://schemas.microsoft.com/office/powerpoint/2010/main" val="2396010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ECDC64-72D3-456A-9BFB-94EEC441AEAF}"/>
              </a:ext>
            </a:extLst>
          </p:cNvPr>
          <p:cNvSpPr>
            <a:spLocks noGrp="1"/>
          </p:cNvSpPr>
          <p:nvPr>
            <p:ph type="title"/>
          </p:nvPr>
        </p:nvSpPr>
        <p:spPr/>
        <p:txBody>
          <a:bodyPr/>
          <a:lstStyle/>
          <a:p>
            <a:r>
              <a:rPr lang="nl-NL" dirty="0"/>
              <a:t>Een korte herhaling…</a:t>
            </a:r>
          </a:p>
        </p:txBody>
      </p:sp>
      <p:sp>
        <p:nvSpPr>
          <p:cNvPr id="3" name="Tijdelijke aanduiding voor inhoud 2">
            <a:extLst>
              <a:ext uri="{FF2B5EF4-FFF2-40B4-BE49-F238E27FC236}">
                <a16:creationId xmlns:a16="http://schemas.microsoft.com/office/drawing/2014/main" id="{4AC8275F-1C1C-426D-B409-D4C6B6CF1A17}"/>
              </a:ext>
            </a:extLst>
          </p:cNvPr>
          <p:cNvSpPr>
            <a:spLocks noGrp="1"/>
          </p:cNvSpPr>
          <p:nvPr>
            <p:ph sz="half" idx="1"/>
          </p:nvPr>
        </p:nvSpPr>
        <p:spPr/>
        <p:txBody>
          <a:bodyPr>
            <a:normAutofit/>
          </a:bodyPr>
          <a:lstStyle/>
          <a:p>
            <a:r>
              <a:rPr lang="nl-NL" dirty="0"/>
              <a:t>CGT…</a:t>
            </a:r>
          </a:p>
          <a:p>
            <a:endParaRPr lang="nl-NL" dirty="0"/>
          </a:p>
          <a:p>
            <a:r>
              <a:rPr lang="nl-NL" dirty="0"/>
              <a:t>Oplossingsgericht werken…</a:t>
            </a:r>
          </a:p>
          <a:p>
            <a:endParaRPr lang="nl-NL" dirty="0"/>
          </a:p>
          <a:p>
            <a:r>
              <a:rPr lang="nl-NL" dirty="0"/>
              <a:t>Het sociaal competentiemodel…</a:t>
            </a:r>
          </a:p>
        </p:txBody>
      </p:sp>
      <p:sp>
        <p:nvSpPr>
          <p:cNvPr id="4" name="Tijdelijke aanduiding voor inhoud 3">
            <a:extLst>
              <a:ext uri="{FF2B5EF4-FFF2-40B4-BE49-F238E27FC236}">
                <a16:creationId xmlns:a16="http://schemas.microsoft.com/office/drawing/2014/main" id="{2B88640E-3849-4C52-8350-82AF46C7FA22}"/>
              </a:ext>
            </a:extLst>
          </p:cNvPr>
          <p:cNvSpPr>
            <a:spLocks noGrp="1"/>
          </p:cNvSpPr>
          <p:nvPr>
            <p:ph sz="half" idx="2"/>
          </p:nvPr>
        </p:nvSpPr>
        <p:spPr>
          <a:xfrm>
            <a:off x="6278880" y="365126"/>
            <a:ext cx="4389120" cy="4935219"/>
          </a:xfrm>
        </p:spPr>
        <p:txBody>
          <a:bodyPr>
            <a:normAutofit/>
          </a:bodyPr>
          <a:lstStyle/>
          <a:p>
            <a:r>
              <a:rPr lang="nl-NL" dirty="0"/>
              <a:t>Opdracht:</a:t>
            </a:r>
          </a:p>
          <a:p>
            <a:endParaRPr lang="nl-NL" dirty="0"/>
          </a:p>
          <a:p>
            <a:r>
              <a:rPr lang="nl-NL" dirty="0"/>
              <a:t>Iemand die bij het tijdschrift KIND werkt vraagt jou om hulp. Hoe kunnen ze het gedrag van deze jongeren het beste stimuleren?</a:t>
            </a:r>
          </a:p>
          <a:p>
            <a:r>
              <a:rPr lang="nl-NL" dirty="0"/>
              <a:t>Schrijf een artikel voor het tijdschrift, waarbij je gebruikmaakt van minstens twee van de hiernaast genoemde methodes.</a:t>
            </a:r>
          </a:p>
          <a:p>
            <a:r>
              <a:rPr lang="nl-NL" dirty="0"/>
              <a:t>Het artikel is tussen de 500 en 750 woorden</a:t>
            </a:r>
          </a:p>
          <a:p>
            <a:endParaRPr lang="nl-NL" dirty="0"/>
          </a:p>
          <a:p>
            <a:endParaRPr lang="nl-NL" dirty="0"/>
          </a:p>
        </p:txBody>
      </p:sp>
    </p:spTree>
    <p:extLst>
      <p:ext uri="{BB962C8B-B14F-4D97-AF65-F5344CB8AC3E}">
        <p14:creationId xmlns:p14="http://schemas.microsoft.com/office/powerpoint/2010/main" val="2116362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1D0472-433F-40EB-B143-C887FE7BBBDE}"/>
              </a:ext>
            </a:extLst>
          </p:cNvPr>
          <p:cNvSpPr>
            <a:spLocks noGrp="1"/>
          </p:cNvSpPr>
          <p:nvPr>
            <p:ph type="title"/>
          </p:nvPr>
        </p:nvSpPr>
        <p:spPr/>
        <p:txBody>
          <a:bodyPr/>
          <a:lstStyle/>
          <a:p>
            <a:r>
              <a:rPr lang="nl-NL" dirty="0"/>
              <a:t>Afsluiting</a:t>
            </a:r>
          </a:p>
        </p:txBody>
      </p:sp>
      <p:sp>
        <p:nvSpPr>
          <p:cNvPr id="4" name="Tijdelijke aanduiding voor inhoud 3">
            <a:extLst>
              <a:ext uri="{FF2B5EF4-FFF2-40B4-BE49-F238E27FC236}">
                <a16:creationId xmlns:a16="http://schemas.microsoft.com/office/drawing/2014/main" id="{734238BF-11A8-4304-BEAF-99555249499D}"/>
              </a:ext>
            </a:extLst>
          </p:cNvPr>
          <p:cNvSpPr>
            <a:spLocks noGrp="1"/>
          </p:cNvSpPr>
          <p:nvPr>
            <p:ph sz="half" idx="2"/>
          </p:nvPr>
        </p:nvSpPr>
        <p:spPr/>
        <p:txBody>
          <a:bodyPr>
            <a:normAutofit/>
          </a:bodyPr>
          <a:lstStyle/>
          <a:p>
            <a:r>
              <a:rPr lang="nl-NL" dirty="0"/>
              <a:t>Doelen?</a:t>
            </a:r>
          </a:p>
          <a:p>
            <a:endParaRPr lang="nl-NL" dirty="0"/>
          </a:p>
          <a:p>
            <a:r>
              <a:rPr lang="nl-NL" dirty="0"/>
              <a:t>Aan het eind van deze les, weet je:</a:t>
            </a:r>
          </a:p>
          <a:p>
            <a:r>
              <a:rPr lang="nl-NL" dirty="0"/>
              <a:t>Wat het sociaal competentie model is</a:t>
            </a:r>
          </a:p>
          <a:p>
            <a:r>
              <a:rPr lang="nl-NL" dirty="0"/>
              <a:t>Hoe je dit model kunt toepassen</a:t>
            </a:r>
          </a:p>
          <a:p>
            <a:endParaRPr lang="nl-NL" dirty="0"/>
          </a:p>
        </p:txBody>
      </p:sp>
      <p:sp>
        <p:nvSpPr>
          <p:cNvPr id="6" name="Tijdelijke aanduiding voor inhoud 5">
            <a:extLst>
              <a:ext uri="{FF2B5EF4-FFF2-40B4-BE49-F238E27FC236}">
                <a16:creationId xmlns:a16="http://schemas.microsoft.com/office/drawing/2014/main" id="{3B6C7EC0-579B-4180-90EE-750F07A6AE42}"/>
              </a:ext>
            </a:extLst>
          </p:cNvPr>
          <p:cNvSpPr>
            <a:spLocks noGrp="1"/>
          </p:cNvSpPr>
          <p:nvPr>
            <p:ph sz="half" idx="1"/>
          </p:nvPr>
        </p:nvSpPr>
        <p:spPr/>
        <p:txBody>
          <a:bodyPr/>
          <a:lstStyle/>
          <a:p>
            <a:endParaRPr lang="nl-NL"/>
          </a:p>
        </p:txBody>
      </p:sp>
    </p:spTree>
    <p:extLst>
      <p:ext uri="{BB962C8B-B14F-4D97-AF65-F5344CB8AC3E}">
        <p14:creationId xmlns:p14="http://schemas.microsoft.com/office/powerpoint/2010/main" val="1657073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riendjes, formaa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3_TF03896101 - Copy" id="{C0EF2753-B4B9-4979-AA89-C9983F3B49D6}" vid="{7E42FDA8-E506-40F8-9A1E-06A022A5D3F9}"/>
    </a:ext>
  </a:extLst>
</a:theme>
</file>

<file path=ppt/theme/theme2.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02347D77697643BBFD99302BF64673" ma:contentTypeVersion="10" ma:contentTypeDescription="Een nieuw document maken." ma:contentTypeScope="" ma:versionID="78ac85ac2f283fc41906ebe7f4a9b559">
  <xsd:schema xmlns:xsd="http://www.w3.org/2001/XMLSchema" xmlns:xs="http://www.w3.org/2001/XMLSchema" xmlns:p="http://schemas.microsoft.com/office/2006/metadata/properties" xmlns:ns3="b68dea8c-8914-43cb-bb4a-3d3300d15efd" xmlns:ns4="244de58e-76bd-4fa7-ac74-2161ed167b2b" targetNamespace="http://schemas.microsoft.com/office/2006/metadata/properties" ma:root="true" ma:fieldsID="1ef3f6f0cd5173217bf58dd780df4820" ns3:_="" ns4:_="">
    <xsd:import namespace="b68dea8c-8914-43cb-bb4a-3d3300d15efd"/>
    <xsd:import namespace="244de58e-76bd-4fa7-ac74-2161ed167b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dea8c-8914-43cb-bb4a-3d3300d15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de58e-76bd-4fa7-ac74-2161ed167b2b"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SharingHintHash" ma:index="15"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B82326-2D66-4F64-B730-B37F59BC6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dea8c-8914-43cb-bb4a-3d3300d15efd"/>
    <ds:schemaRef ds:uri="244de58e-76bd-4fa7-ac74-2161ed167b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A15C6C-6BB6-4DB6-B7D6-7F14EAB2CC5C}">
  <ds:schemaRefs>
    <ds:schemaRef ds:uri="http://schemas.microsoft.com/office/2006/metadata/properties"/>
    <ds:schemaRef ds:uri="http://purl.org/dc/elements/1.1/"/>
    <ds:schemaRef ds:uri="b68dea8c-8914-43cb-bb4a-3d3300d15efd"/>
    <ds:schemaRef ds:uri="http://schemas.microsoft.com/office/infopath/2007/PartnerControls"/>
    <ds:schemaRef ds:uri="http://www.w3.org/XML/1998/namespace"/>
    <ds:schemaRef ds:uri="http://schemas.microsoft.com/office/2006/documentManagement/types"/>
    <ds:schemaRef ds:uri="http://purl.org/dc/dcmitype/"/>
    <ds:schemaRef ds:uri="http://schemas.openxmlformats.org/package/2006/metadata/core-properties"/>
    <ds:schemaRef ds:uri="244de58e-76bd-4fa7-ac74-2161ed167b2b"/>
    <ds:schemaRef ds:uri="http://purl.org/dc/terms/"/>
  </ds:schemaRefs>
</ds:datastoreItem>
</file>

<file path=customXml/itemProps3.xml><?xml version="1.0" encoding="utf-8"?>
<ds:datastoreItem xmlns:ds="http://schemas.openxmlformats.org/officeDocument/2006/customXml" ds:itemID="{9EDF6667-B669-49A4-BBE6-2132BA71C0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Onderwijspresentatie, ontwerp met kinderen op het schoolplein, album (breedbeeld)</Template>
  <TotalTime>156</TotalTime>
  <Words>330</Words>
  <Application>Microsoft Office PowerPoint</Application>
  <PresentationFormat>Breedbeeld</PresentationFormat>
  <Paragraphs>49</Paragraphs>
  <Slides>6</Slides>
  <Notes>4</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Times New Roman</vt:lpstr>
      <vt:lpstr>Vriendjes, formaat 16 x 9</vt:lpstr>
      <vt:lpstr>Keuzedeel Jeugd- en Opvoedhulp</vt:lpstr>
      <vt:lpstr>Programma</vt:lpstr>
      <vt:lpstr>Het sociaal competentiemodel</vt:lpstr>
      <vt:lpstr>Rollenspel</vt:lpstr>
      <vt:lpstr>Een korte herhaling…</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keuzedeel Jeugd- en Opvoedhulp</dc:title>
  <dc:creator>Marije Solle</dc:creator>
  <cp:keywords/>
  <cp:lastModifiedBy>Marije Solle</cp:lastModifiedBy>
  <cp:revision>18</cp:revision>
  <dcterms:created xsi:type="dcterms:W3CDTF">2019-09-26T15:31:09Z</dcterms:created>
  <dcterms:modified xsi:type="dcterms:W3CDTF">2019-10-08T14:35:46Z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0x0101009202347D77697643BBFD99302BF64673</vt:lpwstr>
  </property>
</Properties>
</file>